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obo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regular.fntdata"/><Relationship Id="rId25" Type="http://schemas.openxmlformats.org/officeDocument/2006/relationships/slide" Target="slides/slide20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dd41c3ab4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dd41c3ab4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dd41c3ab4a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dd41c3ab4a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dd41c3ab4a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dd41c3ab4a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dd41c3ab4a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dd41c3ab4a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dd41c3ab4a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dd41c3ab4a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dd7fe4a22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dd7fe4a22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dd41c3ab4a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dd41c3ab4a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dd41c3ab4a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dd41c3ab4a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dd41c3ab4a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dd41c3ab4a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dd41c3ab4a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dd41c3ab4a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dd41c3ab4a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dd41c3ab4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dd41c3ab4a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dd41c3ab4a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dd41c3ab4a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dd41c3ab4a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dd41c3ab4a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dd41c3ab4a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dd41c3ab4a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dd41c3ab4a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dd41c3ab4a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dd41c3ab4a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dd41c3ab4a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dd41c3ab4a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dd41c3ab4a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dd41c3ab4a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dd41c3ab4a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dd41c3ab4a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8.png"/><Relationship Id="rId5" Type="http://schemas.openxmlformats.org/officeDocument/2006/relationships/image" Target="../media/image16.png"/><Relationship Id="rId6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9.png"/><Relationship Id="rId6" Type="http://schemas.openxmlformats.org/officeDocument/2006/relationships/image" Target="../media/image7.png"/><Relationship Id="rId7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1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743050" y="553875"/>
            <a:ext cx="4788300" cy="14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 sz="40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Buffet Decoration Ordering System</a:t>
            </a:r>
            <a:endParaRPr sz="40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18500" l="8442" r="20433" t="0"/>
          <a:stretch/>
        </p:blipFill>
        <p:spPr>
          <a:xfrm rot="-695239">
            <a:off x="3989602" y="3906915"/>
            <a:ext cx="6964748" cy="159059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07025" y="4430875"/>
            <a:ext cx="2323300" cy="54267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3900825" y="2378675"/>
            <a:ext cx="2265300" cy="16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1" lang="iw" sz="23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Presenters:</a:t>
            </a:r>
            <a:endParaRPr sz="155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1" lang="iw" sz="23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Abrar Fauzi</a:t>
            </a:r>
            <a:endParaRPr b="1" sz="23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1" lang="iw" sz="23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Razi Dallasheh</a:t>
            </a:r>
            <a:endParaRPr sz="1800">
              <a:solidFill>
                <a:srgbClr val="642626"/>
              </a:solidFill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6430025" y="2492250"/>
            <a:ext cx="2574300" cy="12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w" sz="23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Supervisor:</a:t>
            </a:r>
            <a:endParaRPr b="1" sz="23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w" sz="23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Zeev Brazily</a:t>
            </a:r>
            <a:endParaRPr sz="2300">
              <a:solidFill>
                <a:srgbClr val="642626"/>
              </a:solidFill>
            </a:endParaRPr>
          </a:p>
        </p:txBody>
      </p:sp>
      <p:pic>
        <p:nvPicPr>
          <p:cNvPr id="59" name="Google Shape;59;p13"/>
          <p:cNvPicPr preferRelativeResize="0"/>
          <p:nvPr/>
        </p:nvPicPr>
        <p:blipFill rotWithShape="1">
          <a:blip r:embed="rId5">
            <a:alphaModFix/>
          </a:blip>
          <a:srcRect b="23105" l="0" r="0" t="9942"/>
          <a:stretch/>
        </p:blipFill>
        <p:spPr>
          <a:xfrm>
            <a:off x="-12" y="0"/>
            <a:ext cx="4431911" cy="531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w" sz="282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b="1" sz="282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Buffet Decoration Customization:</a:t>
            </a:r>
            <a:r>
              <a:rPr b="1"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b="1"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Adjacent to the flower customization options, there is a section dedicated to buffet decorations. Here, users can select themes and explore decoration items that enhance the aesthetic appeal of their event's dining setup.</a:t>
            </a:r>
            <a:endParaRPr b="1" sz="24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CECEC"/>
              </a:solidFill>
              <a:highlight>
                <a:schemeClr val="accen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22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73482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2"/>
          <p:cNvPicPr preferRelativeResize="0"/>
          <p:nvPr/>
        </p:nvPicPr>
        <p:blipFill rotWithShape="1">
          <a:blip r:embed="rId4">
            <a:alphaModFix/>
          </a:blip>
          <a:srcRect b="1999" l="7450" r="14283" t="0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w" sz="282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b="1" sz="282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8" name="Google Shape;138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Shopping Cart and Checkout Process: </a:t>
            </a:r>
            <a:endParaRPr b="1" sz="24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shopping cart is easily accessible via a sidebar that provides a summary of selected items, with options to edit quantities or remove items. The checkout button leads users to a secure payment process where they can enter their payment information and finalize their order with confidence.</a:t>
            </a:r>
            <a:endParaRPr b="1" sz="24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CECEC"/>
              </a:solidFill>
              <a:highlight>
                <a:schemeClr val="accen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23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73482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3"/>
          <p:cNvPicPr preferRelativeResize="0"/>
          <p:nvPr/>
        </p:nvPicPr>
        <p:blipFill rotWithShape="1">
          <a:blip r:embed="rId4">
            <a:alphaModFix/>
          </a:blip>
          <a:srcRect b="1999" l="7450" r="14283" t="0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w" sz="282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b="1" sz="282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6" name="Google Shape;146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Interactive Elements: </a:t>
            </a:r>
            <a:endParaRPr b="1" sz="24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Throughout the UI, interactive elements like dropdown menus, sliders for quantity, and toggle switches for different decoration options make the customization process engaging and user-friendly. Tooltips and help icons offer additional information and guidance, ensuring users feel supported throughout their design process.</a:t>
            </a:r>
            <a:endParaRPr b="1" sz="24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CECEC"/>
              </a:solidFill>
              <a:highlight>
                <a:schemeClr val="accen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4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73482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4"/>
          <p:cNvPicPr preferRelativeResize="0"/>
          <p:nvPr/>
        </p:nvPicPr>
        <p:blipFill rotWithShape="1">
          <a:blip r:embed="rId4">
            <a:alphaModFix/>
          </a:blip>
          <a:srcRect b="1999" l="7450" r="14283" t="0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w" sz="282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b="1" sz="282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Interactive Elements: </a:t>
            </a:r>
            <a:endParaRPr b="1" sz="24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Throughout the UI, interactive elements like dropdown menus, sliders for quantity, and toggle switches for different decoration options make the customization process engaging and user-friendly. Tooltips and help icons offer additional information and guidance, ensuring users feel supported throughout their design process.</a:t>
            </a:r>
            <a:endParaRPr b="1" sz="24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CECEC"/>
              </a:solidFill>
              <a:highlight>
                <a:schemeClr val="accen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5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73482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5"/>
          <p:cNvPicPr preferRelativeResize="0"/>
          <p:nvPr/>
        </p:nvPicPr>
        <p:blipFill rotWithShape="1">
          <a:blip r:embed="rId4">
            <a:alphaModFix/>
          </a:blip>
          <a:srcRect b="1999" l="7450" r="14283" t="0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373" y="562379"/>
            <a:ext cx="1892351" cy="1691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223785">
            <a:off x="6970600" y="3284004"/>
            <a:ext cx="2057046" cy="2004571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6"/>
          <p:cNvSpPr/>
          <p:nvPr/>
        </p:nvSpPr>
        <p:spPr>
          <a:xfrm rot="-1931490">
            <a:off x="7560228" y="-218618"/>
            <a:ext cx="2163488" cy="1633794"/>
          </a:xfrm>
          <a:prstGeom prst="rect">
            <a:avLst/>
          </a:prstGeom>
          <a:solidFill>
            <a:srgbClr val="D6CC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6"/>
          <p:cNvSpPr/>
          <p:nvPr/>
        </p:nvSpPr>
        <p:spPr>
          <a:xfrm rot="1322867">
            <a:off x="7599722" y="1260093"/>
            <a:ext cx="1904472" cy="1422923"/>
          </a:xfrm>
          <a:prstGeom prst="rect">
            <a:avLst/>
          </a:prstGeom>
          <a:solidFill>
            <a:srgbClr val="D5BD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56500" y="4"/>
            <a:ext cx="1811701" cy="2004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073947">
            <a:off x="2743537" y="3547683"/>
            <a:ext cx="9143998" cy="2013734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6"/>
          <p:cNvSpPr txBox="1"/>
          <p:nvPr/>
        </p:nvSpPr>
        <p:spPr>
          <a:xfrm>
            <a:off x="460800" y="661550"/>
            <a:ext cx="44406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4400">
                <a:solidFill>
                  <a:srgbClr val="C25B5B"/>
                </a:solidFill>
                <a:latin typeface="FrankRuehl"/>
                <a:ea typeface="FrankRuehl"/>
                <a:cs typeface="FrankRuehl"/>
                <a:sym typeface="FrankRuehl"/>
              </a:rPr>
              <a:t>What do we plan to do and why will it help solve the problem?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3947">
            <a:off x="2914575" y="3928183"/>
            <a:ext cx="9143998" cy="2013734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7"/>
          <p:cNvSpPr txBox="1"/>
          <p:nvPr/>
        </p:nvSpPr>
        <p:spPr>
          <a:xfrm>
            <a:off x="460800" y="372825"/>
            <a:ext cx="6719100" cy="44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100">
              <a:solidFill>
                <a:srgbClr val="C25B5B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rgbClr val="C25B5B"/>
              </a:solidFill>
              <a:latin typeface="FrankRuehl"/>
              <a:ea typeface="FrankRuehl"/>
              <a:cs typeface="FrankRuehl"/>
              <a:sym typeface="FrankRuehl"/>
            </a:endParaRPr>
          </a:p>
        </p:txBody>
      </p:sp>
      <p:pic>
        <p:nvPicPr>
          <p:cNvPr id="174" name="Google Shape;17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0025" y="1213037"/>
            <a:ext cx="1509625" cy="106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81486" y="762978"/>
            <a:ext cx="1210164" cy="117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70900" y="2494575"/>
            <a:ext cx="1332200" cy="129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03100" y="2159050"/>
            <a:ext cx="1509625" cy="101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7"/>
          <p:cNvSpPr txBox="1"/>
          <p:nvPr/>
        </p:nvSpPr>
        <p:spPr>
          <a:xfrm>
            <a:off x="460800" y="120850"/>
            <a:ext cx="2327400" cy="20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w" sz="16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propose the development of an intuitive and interactive online platform that facilitates the entire process</a:t>
            </a:r>
            <a:endParaRPr sz="1300">
              <a:solidFill>
                <a:srgbClr val="642626"/>
              </a:solidFill>
            </a:endParaRPr>
          </a:p>
        </p:txBody>
      </p:sp>
      <p:sp>
        <p:nvSpPr>
          <p:cNvPr id="179" name="Google Shape;179;p27"/>
          <p:cNvSpPr txBox="1"/>
          <p:nvPr/>
        </p:nvSpPr>
        <p:spPr>
          <a:xfrm>
            <a:off x="6424650" y="120850"/>
            <a:ext cx="1892400" cy="18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w" sz="15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choosing flower types, colors, and arrangements to selecting buffet decorations that complement the chosen theme</a:t>
            </a:r>
            <a:endParaRPr sz="1200">
              <a:solidFill>
                <a:srgbClr val="642626"/>
              </a:solidFill>
            </a:endParaRPr>
          </a:p>
        </p:txBody>
      </p:sp>
      <p:sp>
        <p:nvSpPr>
          <p:cNvPr id="180" name="Google Shape;180;p27"/>
          <p:cNvSpPr txBox="1"/>
          <p:nvPr/>
        </p:nvSpPr>
        <p:spPr>
          <a:xfrm>
            <a:off x="357475" y="3232725"/>
            <a:ext cx="3137400" cy="15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w" sz="16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provide a visual preview of their selections, and offer a diverse range of options for customization</a:t>
            </a:r>
            <a:endParaRPr sz="1300">
              <a:solidFill>
                <a:srgbClr val="642626"/>
              </a:solidFill>
            </a:endParaRPr>
          </a:p>
        </p:txBody>
      </p:sp>
      <p:sp>
        <p:nvSpPr>
          <p:cNvPr id="181" name="Google Shape;181;p27"/>
          <p:cNvSpPr txBox="1"/>
          <p:nvPr/>
        </p:nvSpPr>
        <p:spPr>
          <a:xfrm>
            <a:off x="6585875" y="3167175"/>
            <a:ext cx="2263200" cy="17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w" sz="16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</a:t>
            </a:r>
            <a:r>
              <a:rPr b="1" lang="iw" sz="16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solution simplifies the ordering process and enhances the overall event planning experience.</a:t>
            </a:r>
            <a:endParaRPr sz="1300">
              <a:solidFill>
                <a:srgbClr val="642626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/>
          <p:nvPr>
            <p:ph type="ctrTitle"/>
          </p:nvPr>
        </p:nvSpPr>
        <p:spPr>
          <a:xfrm>
            <a:off x="2744250" y="294075"/>
            <a:ext cx="3655500" cy="11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iw" sz="3859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</a:t>
            </a:r>
            <a:endParaRPr sz="3859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458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87" name="Google Shape;187;p28"/>
          <p:cNvSpPr/>
          <p:nvPr/>
        </p:nvSpPr>
        <p:spPr>
          <a:xfrm>
            <a:off x="195650" y="1043675"/>
            <a:ext cx="2458500" cy="2767500"/>
          </a:xfrm>
          <a:prstGeom prst="roundRect">
            <a:avLst>
              <a:gd fmla="val 16667" name="adj"/>
            </a:avLst>
          </a:prstGeom>
          <a:solidFill>
            <a:srgbClr val="D6CC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8"/>
          <p:cNvSpPr/>
          <p:nvPr/>
        </p:nvSpPr>
        <p:spPr>
          <a:xfrm>
            <a:off x="3188300" y="1043675"/>
            <a:ext cx="2458500" cy="2767500"/>
          </a:xfrm>
          <a:prstGeom prst="roundRect">
            <a:avLst>
              <a:gd fmla="val 16667" name="adj"/>
            </a:avLst>
          </a:prstGeom>
          <a:solidFill>
            <a:srgbClr val="D5BD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8"/>
          <p:cNvSpPr/>
          <p:nvPr/>
        </p:nvSpPr>
        <p:spPr>
          <a:xfrm>
            <a:off x="6180950" y="1043675"/>
            <a:ext cx="2458500" cy="2767500"/>
          </a:xfrm>
          <a:prstGeom prst="roundRect">
            <a:avLst>
              <a:gd fmla="val 16667" name="adj"/>
            </a:avLst>
          </a:prstGeom>
          <a:solidFill>
            <a:srgbClr val="E3D5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8"/>
          <p:cNvSpPr txBox="1"/>
          <p:nvPr/>
        </p:nvSpPr>
        <p:spPr>
          <a:xfrm>
            <a:off x="326300" y="135267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Functionality 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1" name="Google Shape;191;p28"/>
          <p:cNvSpPr txBox="1"/>
          <p:nvPr/>
        </p:nvSpPr>
        <p:spPr>
          <a:xfrm>
            <a:off x="3318950" y="150507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Performance</a:t>
            </a: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2" name="Google Shape;192;p28"/>
          <p:cNvSpPr txBox="1"/>
          <p:nvPr/>
        </p:nvSpPr>
        <p:spPr>
          <a:xfrm>
            <a:off x="6311600" y="160812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Security </a:t>
            </a: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93" name="Google Shape;19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3947">
            <a:off x="2742312" y="3928183"/>
            <a:ext cx="9143998" cy="20137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9"/>
          <p:cNvSpPr txBox="1"/>
          <p:nvPr>
            <p:ph type="ctrTitle"/>
          </p:nvPr>
        </p:nvSpPr>
        <p:spPr>
          <a:xfrm>
            <a:off x="2461075" y="294075"/>
            <a:ext cx="4989000" cy="11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3859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 Method</a:t>
            </a:r>
            <a:endParaRPr sz="3859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458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9" name="Google Shape;199;p29"/>
          <p:cNvSpPr/>
          <p:nvPr/>
        </p:nvSpPr>
        <p:spPr>
          <a:xfrm>
            <a:off x="195650" y="1043675"/>
            <a:ext cx="2458500" cy="2767500"/>
          </a:xfrm>
          <a:prstGeom prst="roundRect">
            <a:avLst>
              <a:gd fmla="val 16667" name="adj"/>
            </a:avLst>
          </a:prstGeom>
          <a:solidFill>
            <a:srgbClr val="D6CC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9"/>
          <p:cNvSpPr/>
          <p:nvPr/>
        </p:nvSpPr>
        <p:spPr>
          <a:xfrm>
            <a:off x="3188300" y="1043675"/>
            <a:ext cx="2458500" cy="2767500"/>
          </a:xfrm>
          <a:prstGeom prst="roundRect">
            <a:avLst>
              <a:gd fmla="val 16667" name="adj"/>
            </a:avLst>
          </a:prstGeom>
          <a:solidFill>
            <a:srgbClr val="D5BD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9"/>
          <p:cNvSpPr/>
          <p:nvPr/>
        </p:nvSpPr>
        <p:spPr>
          <a:xfrm>
            <a:off x="6180950" y="1043675"/>
            <a:ext cx="2458500" cy="2767500"/>
          </a:xfrm>
          <a:prstGeom prst="roundRect">
            <a:avLst>
              <a:gd fmla="val 16667" name="adj"/>
            </a:avLst>
          </a:prstGeom>
          <a:solidFill>
            <a:srgbClr val="E3D5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9"/>
          <p:cNvSpPr txBox="1"/>
          <p:nvPr/>
        </p:nvSpPr>
        <p:spPr>
          <a:xfrm>
            <a:off x="326300" y="135267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Automated and Manual</a:t>
            </a:r>
            <a:r>
              <a:rPr b="1" lang="iw" sz="2400" u="sng">
                <a:solidFill>
                  <a:schemeClr val="dk1"/>
                </a:solidFill>
              </a:rPr>
              <a:t> </a:t>
            </a: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3" name="Google Shape;203;p29"/>
          <p:cNvSpPr txBox="1"/>
          <p:nvPr/>
        </p:nvSpPr>
        <p:spPr>
          <a:xfrm>
            <a:off x="3318950" y="150507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Load </a:t>
            </a:r>
            <a:endParaRPr sz="23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4" name="Google Shape;204;p29"/>
          <p:cNvSpPr txBox="1"/>
          <p:nvPr/>
        </p:nvSpPr>
        <p:spPr>
          <a:xfrm>
            <a:off x="6311600" y="160812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Beta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05" name="Google Shape;20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3947">
            <a:off x="2742312" y="3928183"/>
            <a:ext cx="9143998" cy="20137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0"/>
          <p:cNvSpPr txBox="1"/>
          <p:nvPr>
            <p:ph idx="1" type="subTitle"/>
          </p:nvPr>
        </p:nvSpPr>
        <p:spPr>
          <a:xfrm>
            <a:off x="414650" y="1825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44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Expected Challenges</a:t>
            </a:r>
            <a:endParaRPr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11" name="Google Shape;21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223793">
            <a:off x="-91663" y="3483002"/>
            <a:ext cx="1808700" cy="176257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0"/>
          <p:cNvSpPr txBox="1"/>
          <p:nvPr/>
        </p:nvSpPr>
        <p:spPr>
          <a:xfrm>
            <a:off x="1825225" y="1124850"/>
            <a:ext cx="6783300" cy="37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•User Diversity: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Designing an interface that caters effectively to users with varying degrees of technological proficiency.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•Load Management: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Maintaining performance during peak usage, especially during major event seasons.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•Security: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Protecting against data breaches, especially given the financial transactions involved.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13" name="Google Shape;21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073947">
            <a:off x="2896762" y="3357420"/>
            <a:ext cx="9143998" cy="20137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1"/>
          <p:cNvSpPr txBox="1"/>
          <p:nvPr>
            <p:ph idx="1" type="subTitle"/>
          </p:nvPr>
        </p:nvSpPr>
        <p:spPr>
          <a:xfrm>
            <a:off x="414650" y="1825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44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Expected Results</a:t>
            </a:r>
            <a:endParaRPr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19" name="Google Shape;21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223793">
            <a:off x="-91663" y="3483002"/>
            <a:ext cx="1808700" cy="176257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1"/>
          <p:cNvSpPr txBox="1"/>
          <p:nvPr/>
        </p:nvSpPr>
        <p:spPr>
          <a:xfrm>
            <a:off x="1825225" y="1124850"/>
            <a:ext cx="6783300" cy="37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</a:t>
            </a: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High Reliability and User Satisfaction:</a:t>
            </a:r>
            <a:r>
              <a:rPr b="1"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Expecting positive feedback on user interface design and overall functionality.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</a:t>
            </a: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Scalability Confirmation:</a:t>
            </a:r>
            <a:r>
              <a:rPr b="1"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platform should handle increased loads without significant performance degradation.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</a:t>
            </a: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Security Robustness: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No critical security vulnerabilities should be found.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400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4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21" name="Google Shape;22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073947">
            <a:off x="2755187" y="3670758"/>
            <a:ext cx="9143998" cy="20137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4" title="Traditional light bulb icon vector clip art | Free SV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2475" y="280700"/>
            <a:ext cx="901350" cy="90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82050" y="-334450"/>
            <a:ext cx="6403881" cy="5477949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>
            <p:ph type="title"/>
          </p:nvPr>
        </p:nvSpPr>
        <p:spPr>
          <a:xfrm>
            <a:off x="2710950" y="445025"/>
            <a:ext cx="372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w" sz="282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Introduction</a:t>
            </a:r>
            <a:endParaRPr b="1" sz="292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333471">
            <a:off x="210167" y="121099"/>
            <a:ext cx="1405296" cy="1554901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1310325" y="1390150"/>
            <a:ext cx="7586400" cy="30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w" sz="24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In the dynamic realm of event planning, the visual aesthetics play a pivotal role in creating memorable experiences. The Buffet Decoration Project presents an innovative solution to streamline and elevate the process of selecting and ordering buffet decorations .</a:t>
            </a:r>
            <a:endParaRPr b="1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5175" y="1227950"/>
            <a:ext cx="3350700" cy="2658274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2"/>
          <p:cNvSpPr txBox="1"/>
          <p:nvPr/>
        </p:nvSpPr>
        <p:spPr>
          <a:xfrm>
            <a:off x="898450" y="1057525"/>
            <a:ext cx="3828000" cy="31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60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Thanks For Listening</a:t>
            </a:r>
            <a:endParaRPr sz="60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3348" y="713075"/>
            <a:ext cx="3700650" cy="3465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 rotWithShape="1">
          <a:blip r:embed="rId4">
            <a:alphaModFix/>
          </a:blip>
          <a:srcRect b="1999" l="7450" r="14283" t="0"/>
          <a:stretch/>
        </p:blipFill>
        <p:spPr>
          <a:xfrm rot="-634055">
            <a:off x="3780047" y="3717993"/>
            <a:ext cx="7156628" cy="164761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254850" y="108150"/>
            <a:ext cx="5355900" cy="10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ts val="4800"/>
              <a:buFont typeface="FrankRuehl"/>
              <a:buNone/>
            </a:pPr>
            <a:r>
              <a:rPr lang="iw" sz="48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What is the problem?</a:t>
            </a:r>
            <a:endParaRPr sz="18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207150" y="1912825"/>
            <a:ext cx="5236200" cy="22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lang="iw" sz="19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problem at hand is the cumbersome and time-consuming process of arranging buffet decorations and selecting flower bouquets for events. Clients often struggle with limited options, manual coordination, and a lack of visualization tools, hindering their ability to curate a cohesive and personalized event aesthetic.</a:t>
            </a:r>
            <a:endParaRPr b="1" sz="1900">
              <a:solidFill>
                <a:srgbClr val="C25B5B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6438625" y="1037125"/>
            <a:ext cx="282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ct val="100000"/>
              <a:buFont typeface="FrankRuehl"/>
              <a:buNone/>
            </a:pPr>
            <a:r>
              <a:rPr lang="iw" sz="48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Proposed Solution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589550" y="308375"/>
            <a:ext cx="2543400" cy="3439800"/>
          </a:xfrm>
          <a:prstGeom prst="roundRect">
            <a:avLst>
              <a:gd fmla="val 16667" name="adj"/>
            </a:avLst>
          </a:prstGeom>
          <a:solidFill>
            <a:srgbClr val="D6CC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/>
          <p:nvPr/>
        </p:nvSpPr>
        <p:spPr>
          <a:xfrm>
            <a:off x="3447000" y="1726075"/>
            <a:ext cx="2638800" cy="3250200"/>
          </a:xfrm>
          <a:prstGeom prst="roundRect">
            <a:avLst>
              <a:gd fmla="val 16667" name="adj"/>
            </a:avLst>
          </a:prstGeom>
          <a:solidFill>
            <a:srgbClr val="D6CC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534360">
            <a:off x="7281762" y="3341427"/>
            <a:ext cx="1808700" cy="176257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/>
        </p:nvSpPr>
        <p:spPr>
          <a:xfrm>
            <a:off x="842925" y="497975"/>
            <a:ext cx="2157600" cy="32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introducing an innovative Buffet Decorations Ordering System</a:t>
            </a:r>
            <a:endParaRPr sz="15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3494700" y="1888975"/>
            <a:ext cx="2543400" cy="29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w" sz="2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integrating a user-friendly interface, visual representation tools, and a comprehensive range of options.</a:t>
            </a:r>
            <a:endParaRPr sz="16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/>
          <p:cNvPicPr preferRelativeResize="0"/>
          <p:nvPr/>
        </p:nvPicPr>
        <p:blipFill rotWithShape="1">
          <a:blip r:embed="rId3">
            <a:alphaModFix/>
          </a:blip>
          <a:srcRect b="1999" l="7450" r="14283" t="0"/>
          <a:stretch/>
        </p:blipFill>
        <p:spPr>
          <a:xfrm rot="-634055">
            <a:off x="3175122" y="4065518"/>
            <a:ext cx="7156628" cy="164761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>
            <p:ph type="title"/>
          </p:nvPr>
        </p:nvSpPr>
        <p:spPr>
          <a:xfrm>
            <a:off x="3516725" y="0"/>
            <a:ext cx="236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w" sz="282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 Case</a:t>
            </a:r>
            <a:endParaRPr b="1" sz="282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descr="תמונה שמכילה תרשים, שרטוט, ציור, קו&#10;&#10;התיאור נוצר באופן אוטומטי" id="93" name="Google Shape;93;p17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9376" y="572699"/>
            <a:ext cx="8369700" cy="435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2396875" y="-154475"/>
            <a:ext cx="46542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iw" sz="44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Class Diagram</a:t>
            </a:r>
            <a:endParaRPr sz="282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99" name="Google Shape;99;p18"/>
          <p:cNvPicPr preferRelativeResize="0"/>
          <p:nvPr/>
        </p:nvPicPr>
        <p:blipFill rotWithShape="1">
          <a:blip r:embed="rId3">
            <a:alphaModFix/>
          </a:blip>
          <a:srcRect b="1999" l="7450" r="14283" t="0"/>
          <a:stretch/>
        </p:blipFill>
        <p:spPr>
          <a:xfrm rot="-634055">
            <a:off x="2891922" y="4001168"/>
            <a:ext cx="7156628" cy="164761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תמונה שמכילה טקסט, תרשים, מקביל, תוכנית&#10;&#10;התיאור נוצר באופן אוטומטי" id="100" name="Google Shape;100;p18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6200" y="702150"/>
            <a:ext cx="8165700" cy="415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w" sz="282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b="1" sz="282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47995"/>
              <a:buFont typeface="Arial"/>
              <a:buNone/>
            </a:pPr>
            <a:r>
              <a:rPr b="1" lang="iw" sz="2291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Overall Theme and Layout:</a:t>
            </a:r>
            <a:endParaRPr b="1" sz="229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47995"/>
              <a:buFont typeface="Arial"/>
              <a:buNone/>
            </a:pPr>
            <a:r>
              <a:rPr b="1" lang="iw" sz="2291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user interface (UI) for our web application is designed to be clean, modern, and intuitive, facilitating a seamless and enjoyable experience for users planning event decorations. The color palette is soft and welcoming, incorporating pastel shades that echo the aesthetic of floral arrangements and elegant event settings.</a:t>
            </a:r>
            <a:endParaRPr sz="1291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r>
              <a:t/>
            </a:r>
            <a:endParaRPr sz="1200">
              <a:solidFill>
                <a:srgbClr val="ECECEC"/>
              </a:solidFill>
              <a:highlight>
                <a:schemeClr val="accen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19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73482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 rotWithShape="1">
          <a:blip r:embed="rId4">
            <a:alphaModFix/>
          </a:blip>
          <a:srcRect b="1999" l="7450" r="14283" t="0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w" sz="282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b="1" sz="282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Navigation Bar:</a:t>
            </a:r>
            <a:endParaRPr b="1" sz="24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At the top of the page, a navigation bar allows easy access to different sections of the application: Design, Flowers, Colors, Buffet, Decor, and Checkout. This straightforward navigation ensures that users can quickly switch between different customization options without losing their progress.</a:t>
            </a:r>
            <a:endParaRPr b="1" sz="2291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CECEC"/>
              </a:solidFill>
              <a:highlight>
                <a:schemeClr val="accen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20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73482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 rotWithShape="1">
          <a:blip r:embed="rId4">
            <a:alphaModFix/>
          </a:blip>
          <a:srcRect b="1999" l="7450" r="14283" t="0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w" sz="282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b="1" sz="282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Customization Panels:</a:t>
            </a:r>
            <a:r>
              <a:rPr b="1"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The main feature of the UI is the interactive customization panel located centrally. This panel is divided into multiple sections including:</a:t>
            </a:r>
            <a:endParaRPr b="1"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Flower Types:</a:t>
            </a:r>
            <a:r>
              <a:rPr b="1"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Users can scroll through a variety of flower types, selecting their favorites based on the event theme.</a:t>
            </a:r>
            <a:endParaRPr b="1"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Colors:</a:t>
            </a:r>
            <a:r>
              <a:rPr b="1"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A color selection tool allows users to choose hues that match or complement the event’s color scheme.</a:t>
            </a:r>
            <a:endParaRPr b="1" sz="24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CECEC"/>
              </a:solidFill>
              <a:highlight>
                <a:schemeClr val="accen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1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73482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1"/>
          <p:cNvPicPr preferRelativeResize="0"/>
          <p:nvPr/>
        </p:nvPicPr>
        <p:blipFill rotWithShape="1">
          <a:blip r:embed="rId4">
            <a:alphaModFix/>
          </a:blip>
          <a:srcRect b="1999" l="7450" r="14283" t="0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